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7" r:id="rId1"/>
  </p:sldMasterIdLst>
  <p:notesMasterIdLst>
    <p:notesMasterId r:id="rId15"/>
  </p:notesMasterIdLst>
  <p:sldIdLst>
    <p:sldId id="296" r:id="rId2"/>
    <p:sldId id="295" r:id="rId3"/>
    <p:sldId id="298" r:id="rId4"/>
    <p:sldId id="314" r:id="rId5"/>
    <p:sldId id="299" r:id="rId6"/>
    <p:sldId id="300" r:id="rId7"/>
    <p:sldId id="301" r:id="rId8"/>
    <p:sldId id="312" r:id="rId9"/>
    <p:sldId id="309" r:id="rId10"/>
    <p:sldId id="310" r:id="rId11"/>
    <p:sldId id="311" r:id="rId12"/>
    <p:sldId id="313" r:id="rId13"/>
    <p:sldId id="302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5FE2927E-04E7-4D7E-A0CE-16D79FE324F5}">
          <p14:sldIdLst>
            <p14:sldId id="296"/>
            <p14:sldId id="295"/>
            <p14:sldId id="298"/>
            <p14:sldId id="314"/>
            <p14:sldId id="299"/>
            <p14:sldId id="300"/>
            <p14:sldId id="301"/>
            <p14:sldId id="312"/>
            <p14:sldId id="309"/>
            <p14:sldId id="310"/>
            <p14:sldId id="311"/>
            <p14:sldId id="313"/>
            <p14:sldId id="302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41" autoAdjust="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2E22E0-96A6-4EDA-8890-C09B723554F9}" type="datetimeFigureOut">
              <a:rPr lang="en-CA" smtClean="0"/>
              <a:t>2026-10-19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9E549C-D364-49D0-8218-14587762CE0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08594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72DC7A-EACB-54F1-036A-84C29860D7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B6C3C0C-F31A-F31F-0BE1-5617D7FB2C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C69FF5-3CE0-2DCB-2CA4-DE132DDBE5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C86EF-24BA-4D1C-9151-F89B3F7D4400}" type="datetimeFigureOut">
              <a:rPr lang="en-CA" smtClean="0"/>
              <a:t>2026-10-19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229A50-5044-2E55-4EB0-F951291A81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C54C5A-FB7E-1D64-D224-D9D83AE96C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4EC80-68B4-41D7-8E9E-BD88215EBFC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578257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9F5C01-A57C-621A-1C91-878F02BF21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E7F2D9-73EA-0E22-C55F-2D38DD301A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60BB0A-A062-6BD9-C60C-090AC727D1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C86EF-24BA-4D1C-9151-F89B3F7D4400}" type="datetimeFigureOut">
              <a:rPr lang="en-CA" smtClean="0"/>
              <a:t>2026-10-19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598258-A341-4928-ECAA-FCA12F616D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4FEC1A-121B-743F-6656-6A4A2B0758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4EC80-68B4-41D7-8E9E-BD88215EBFC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985069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067E01-CC29-58AE-7234-E3392F0642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1FCF00-9898-6FEC-22EF-C4F7950AE4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B9132C-C9E4-2DB4-E3EA-F3A40228F8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C86EF-24BA-4D1C-9151-F89B3F7D4400}" type="datetimeFigureOut">
              <a:rPr lang="en-CA" smtClean="0"/>
              <a:t>2026-10-19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458664-04CC-0CC7-6669-7044339E8A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D7389F-6ACF-A806-D2B7-E1CFB10A44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4EC80-68B4-41D7-8E9E-BD88215EBFC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448838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320EC8-D4F7-2398-1AD7-132D0A9E32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D3E962-1CF5-7FE6-4AA1-E846107D918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0BFE93B-537A-EB34-BC86-39B9E61286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91C7D4-1A9C-A5C4-043A-B62AAC550A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C86EF-24BA-4D1C-9151-F89B3F7D4400}" type="datetimeFigureOut">
              <a:rPr lang="en-CA" smtClean="0"/>
              <a:t>2026-10-19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9CD72E8-940E-25C8-7E2E-EDF95D3756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6D54646-ABC7-3DF3-2191-ED048BB85A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4EC80-68B4-41D7-8E9E-BD88215EBFC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599189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0DBD55-BABE-7F89-646F-4448C8B501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60CA3E-AF13-B18C-1049-72FBA6807E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915CF61-F10D-AA71-D4C8-19123762F7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2763701-A6C0-260A-219B-C5C3F9C70D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4179B54-3C16-CD71-1188-B4BA19FB6E3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9A159B6-AA9E-8198-D97C-FB4B7839B6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C86EF-24BA-4D1C-9151-F89B3F7D4400}" type="datetimeFigureOut">
              <a:rPr lang="en-CA" smtClean="0"/>
              <a:t>2026-10-19</a:t>
            </a:fld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D1DE16B-09A5-A5E6-A30A-FBEFE06338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86DB5EE-CE18-81D5-8D99-252FED304B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4EC80-68B4-41D7-8E9E-BD88215EBFC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864542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2F0307-2EA8-B581-8673-7652133630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EEF2ECE-A12E-F44E-F304-C422CAB807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C86EF-24BA-4D1C-9151-F89B3F7D4400}" type="datetimeFigureOut">
              <a:rPr lang="en-CA" smtClean="0"/>
              <a:t>2026-10-19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2F428F6-CF67-5DF8-5CDC-94D3E98733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ABAF9D3-2F3A-4432-21B0-EB4A60684D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4EC80-68B4-41D7-8E9E-BD88215EBFC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522645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C331687-28A5-713D-1CEA-7F37750F31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C86EF-24BA-4D1C-9151-F89B3F7D4400}" type="datetimeFigureOut">
              <a:rPr lang="en-CA" smtClean="0"/>
              <a:t>2026-10-19</a:t>
            </a:fld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48E3696-7339-622D-B597-F5EF8DFE70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C3736B-0C29-1036-9D6B-72723C9315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4EC80-68B4-41D7-8E9E-BD88215EBFC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310863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9E75C3-25D6-E7B8-BF7B-8786EEE03C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AC6ABE-6180-8029-2242-1C8BA9CD1D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22D3FF-1AF7-F367-D7A7-7FB9AD23E7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2328A10-14F3-1F0D-39F1-EB1ED52012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C86EF-24BA-4D1C-9151-F89B3F7D4400}" type="datetimeFigureOut">
              <a:rPr lang="en-CA" smtClean="0"/>
              <a:t>2026-10-19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21E6B5-6735-4C7C-9391-98FBEB295D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B6BDE0-7FB2-066C-BDD9-2DCDB8588E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4EC80-68B4-41D7-8E9E-BD88215EBFC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338629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968B7E-0384-D46A-BB81-24D8C24DD2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509EED2-8F1E-03A4-5EB0-57FE25618090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67CA5B-2735-82B0-907F-4C055B246F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497AFDB-664B-CA02-4FC6-F25A7AC164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C86EF-24BA-4D1C-9151-F89B3F7D4400}" type="datetimeFigureOut">
              <a:rPr lang="en-CA" smtClean="0"/>
              <a:t>2026-10-19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5BB4689-99DE-3265-AD1B-4CC87BB977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491CC95-5A37-B42D-0CE7-0B93C85E50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4EC80-68B4-41D7-8E9E-BD88215EBFC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637299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5045FD-77B7-DE18-453E-509EC232DD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6E38898-A873-FDA7-0846-385BF710A2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1C1703-A686-CE7D-F058-2C0ED952A6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C86EF-24BA-4D1C-9151-F89B3F7D4400}" type="datetimeFigureOut">
              <a:rPr lang="en-CA" smtClean="0"/>
              <a:t>2026-10-19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5B44E9-3492-0D62-8382-333E92EE88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16A642-D236-33A9-24C6-FCEFCF065A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4EC80-68B4-41D7-8E9E-BD88215EBFC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454498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0236D8A-37CF-9D33-1CD6-4D6F7B70C9B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FD5398B-ED79-01DC-23CB-AB2BD710B6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DC773C-C4DF-D300-9F6A-B88519F357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C86EF-24BA-4D1C-9151-F89B3F7D4400}" type="datetimeFigureOut">
              <a:rPr lang="en-CA" smtClean="0"/>
              <a:t>2026-10-19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2BE90F-24EB-8D87-E6C4-D4696648C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8FE802-AD25-C443-88C2-6DF441246B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4EC80-68B4-41D7-8E9E-BD88215EBFC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816687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02CA265-AF8B-7B81-CE4B-0FB84F7F6C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E30038-6CBA-F177-14A7-925C7B8E16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3C662A-C8BF-05EC-2A38-0BCF7B81140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D9C86EF-24BA-4D1C-9151-F89B3F7D4400}" type="datetimeFigureOut">
              <a:rPr lang="en-CA" smtClean="0"/>
              <a:t>2026-10-19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AD665B-3C8A-2F33-FA60-F17E49AA8AE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735FE3-79AA-DC71-31E4-D142AACA6E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B14EC80-68B4-41D7-8E9E-BD88215EBFC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705953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ccla.org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citizenlab.ca/wp-content/uploads/2024/12/Report180-noescape112924.pdf" TargetMode="External"/><Relationship Id="rId2" Type="http://schemas.openxmlformats.org/officeDocument/2006/relationships/hyperlink" Target="https://globalwitness.org/en/campaigns/digital-threats/what-happened-on-tiktok-around-the-annulled-romanian-presidential-election-an-investigation-and-poll/" TargetMode="Externa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mailto:tisrael@ccla.org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D7E8350-6ACD-A0A0-AF9F-D45120BE7A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33A38129-0801-8F0D-815A-F9EEB35B89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5FBDBBA-56C2-38C0-8A3E-152816E0E012}"/>
              </a:ext>
            </a:extLst>
          </p:cNvPr>
          <p:cNvSpPr txBox="1"/>
          <p:nvPr/>
        </p:nvSpPr>
        <p:spPr>
          <a:xfrm>
            <a:off x="1058378" y="2474525"/>
            <a:ext cx="4243005" cy="169439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/>
          <a:p>
            <a:r>
              <a:rPr lang="en-CA" sz="3600" i="1" dirty="0">
                <a:solidFill>
                  <a:schemeClr val="bg1"/>
                </a:solidFill>
              </a:rPr>
              <a:t>Calibrating Canada’s Foreign Influence Transparency Regime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03F4034-32A5-F724-43BB-C3F8B955C4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984992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BC695F2B-90F4-72E1-631E-C445A6A6F5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1956867A-5351-333E-B9D2-D85409AA82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3CF335A2-2C9F-4CBC-8DD3-EC3E72232C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0" name="Rectangle 19">
            <a:extLst>
              <a:ext uri="{FF2B5EF4-FFF2-40B4-BE49-F238E27FC236}">
                <a16:creationId xmlns:a16="http://schemas.microsoft.com/office/drawing/2014/main" id="{F3AA4880-5FE4-A301-200A-51A0004EC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328A526-8507-E616-FEC5-6699E19C38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391886"/>
            <a:ext cx="6009366" cy="601707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965BA22-CEAF-80A4-63BF-2B241BA24D1A}"/>
              </a:ext>
            </a:extLst>
          </p:cNvPr>
          <p:cNvSpPr txBox="1"/>
          <p:nvPr/>
        </p:nvSpPr>
        <p:spPr>
          <a:xfrm>
            <a:off x="6049791" y="639155"/>
            <a:ext cx="5515983" cy="954107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algn="r"/>
            <a:r>
              <a:rPr lang="en-CA" sz="1400" dirty="0">
                <a:solidFill>
                  <a:schemeClr val="bg1"/>
                </a:solidFill>
              </a:rPr>
              <a:t>Tamir Israel</a:t>
            </a:r>
          </a:p>
          <a:p>
            <a:pPr algn="r"/>
            <a:r>
              <a:rPr lang="en-CA" sz="1400" dirty="0">
                <a:solidFill>
                  <a:schemeClr val="bg1"/>
                </a:solidFill>
              </a:rPr>
              <a:t>Director, Privacy, Surveillance &amp; Technology Program</a:t>
            </a:r>
          </a:p>
          <a:p>
            <a:pPr algn="r"/>
            <a:r>
              <a:rPr lang="en-CA" sz="1400" dirty="0">
                <a:solidFill>
                  <a:schemeClr val="bg1"/>
                </a:solidFill>
              </a:rPr>
              <a:t>Canadian Civil Liberties Association (CCLA)</a:t>
            </a:r>
          </a:p>
          <a:p>
            <a:pPr algn="r"/>
            <a:r>
              <a:rPr lang="en-CA" sz="1400" u="sng" dirty="0">
                <a:solidFill>
                  <a:schemeClr val="bg1"/>
                </a:solidFill>
                <a:hlinkClick r:id="rId2"/>
              </a:rPr>
              <a:t>https://ccla.org</a:t>
            </a:r>
            <a:r>
              <a:rPr lang="en-CA" sz="1400" u="sng" dirty="0">
                <a:solidFill>
                  <a:schemeClr val="bg1"/>
                </a:solidFill>
              </a:rPr>
              <a:t>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3F4E9C4-B722-2545-3420-60BF8C5FAA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67019" y="2161637"/>
            <a:ext cx="2554542" cy="625776"/>
          </a:xfrm>
          <a:prstGeom prst="rect">
            <a:avLst/>
          </a:prstGeom>
          <a:ln w="76200">
            <a:solidFill>
              <a:schemeClr val="tx1"/>
            </a:solidFill>
            <a:miter lim="800000"/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70C3A09-54B4-CB85-72AD-7C5B13EAB981}"/>
              </a:ext>
            </a:extLst>
          </p:cNvPr>
          <p:cNvSpPr txBox="1"/>
          <p:nvPr/>
        </p:nvSpPr>
        <p:spPr>
          <a:xfrm>
            <a:off x="8892972" y="1680128"/>
            <a:ext cx="2672802" cy="30777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CA" sz="1400" dirty="0">
                <a:solidFill>
                  <a:schemeClr val="bg1"/>
                </a:solidFill>
              </a:rPr>
              <a:t>October 14, 2026</a:t>
            </a:r>
          </a:p>
        </p:txBody>
      </p:sp>
    </p:spTree>
    <p:extLst>
      <p:ext uri="{BB962C8B-B14F-4D97-AF65-F5344CB8AC3E}">
        <p14:creationId xmlns:p14="http://schemas.microsoft.com/office/powerpoint/2010/main" val="3009658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FF94E51-090B-59E6-DC04-D37A15C986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FEF30067-2F48-9F93-57CA-98770EFC6A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9D59C49-D9E5-9E1D-0D65-BEBCADC0968D}"/>
              </a:ext>
            </a:extLst>
          </p:cNvPr>
          <p:cNvSpPr txBox="1"/>
          <p:nvPr/>
        </p:nvSpPr>
        <p:spPr>
          <a:xfrm>
            <a:off x="1113810" y="2303217"/>
            <a:ext cx="4036334" cy="20370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200" i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Who is CCLA? 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BF625987-7C3D-8526-98A1-DDE67B304C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984992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04B70C5C-FC11-613C-4657-727E81FD64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547A8A0B-3A20-5474-D5C7-6C2D9D59F3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88A00579-71EF-52EF-2DB9-689DC85BB7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0" name="Rectangle 19">
            <a:extLst>
              <a:ext uri="{FF2B5EF4-FFF2-40B4-BE49-F238E27FC236}">
                <a16:creationId xmlns:a16="http://schemas.microsoft.com/office/drawing/2014/main" id="{3B811579-2D9E-1ED3-F56F-15C0D98CE0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2049C41-8A9F-3F45-E369-E263AB4C42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391886"/>
            <a:ext cx="6009366" cy="601707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1308BA6-A3C4-5FFD-7108-4A9931BE05B7}"/>
              </a:ext>
            </a:extLst>
          </p:cNvPr>
          <p:cNvSpPr txBox="1"/>
          <p:nvPr/>
        </p:nvSpPr>
        <p:spPr>
          <a:xfrm>
            <a:off x="6023896" y="2007736"/>
            <a:ext cx="5333193" cy="2785378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600"/>
              </a:spcAft>
              <a:buClr>
                <a:schemeClr val="tx2">
                  <a:lumMod val="50000"/>
                  <a:lumOff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CA" sz="2000" dirty="0">
                <a:solidFill>
                  <a:schemeClr val="bg1"/>
                </a:solidFill>
              </a:rPr>
              <a:t>Canadian Civil Liberties Association</a:t>
            </a:r>
          </a:p>
          <a:p>
            <a:pPr marL="342900" indent="-342900">
              <a:spcAft>
                <a:spcPts val="600"/>
              </a:spcAft>
              <a:buClr>
                <a:schemeClr val="tx2">
                  <a:lumMod val="50000"/>
                  <a:lumOff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CA" sz="2000" dirty="0">
                <a:solidFill>
                  <a:schemeClr val="bg1"/>
                </a:solidFill>
              </a:rPr>
              <a:t>An independent non-profit founded in 1964</a:t>
            </a:r>
          </a:p>
          <a:p>
            <a:pPr marL="342900" indent="-342900">
              <a:spcAft>
                <a:spcPts val="600"/>
              </a:spcAft>
              <a:buClr>
                <a:schemeClr val="tx2">
                  <a:lumMod val="50000"/>
                  <a:lumOff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CA" sz="2000" dirty="0">
                <a:solidFill>
                  <a:schemeClr val="bg1"/>
                </a:solidFill>
              </a:rPr>
              <a:t>We promote respect for fundamental human rights &amp; civil liberties</a:t>
            </a:r>
          </a:p>
          <a:p>
            <a:pPr marL="342900" indent="-342900">
              <a:spcAft>
                <a:spcPts val="600"/>
              </a:spcAft>
              <a:buClr>
                <a:schemeClr val="tx2">
                  <a:lumMod val="50000"/>
                  <a:lumOff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CA" sz="2000" dirty="0">
                <a:solidFill>
                  <a:schemeClr val="bg1"/>
                </a:solidFill>
              </a:rPr>
              <a:t>We participate in law formation, engage in regulatory processes, participate before the courts, and conduct public education and outreach on civil liberties issues</a:t>
            </a:r>
          </a:p>
        </p:txBody>
      </p:sp>
      <p:sp>
        <p:nvSpPr>
          <p:cNvPr id="3" name="Slide Number Placeholder 464">
            <a:extLst>
              <a:ext uri="{FF2B5EF4-FFF2-40B4-BE49-F238E27FC236}">
                <a16:creationId xmlns:a16="http://schemas.microsoft.com/office/drawing/2014/main" id="{87500C9B-C57E-6248-DA1A-1E99EE74A5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98647" y="6494212"/>
            <a:ext cx="2743200" cy="365125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0</a:t>
            </a:r>
            <a:fld id="{E6B975A5-EA91-314B-AF62-F6E264554D2F}" type="slidenum">
              <a:rPr lang="en-US" smtClean="0">
                <a:solidFill>
                  <a:schemeClr val="tx1"/>
                </a:solidFill>
              </a:rPr>
              <a:pPr/>
              <a:t>2</a:t>
            </a:fld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63387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0702BB4-5F2E-E9E2-62FD-77BC22FE48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9DF09FA5-09EE-270B-E45E-901A3C4D6C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A7176A7-4F4E-775C-BC0E-50D14743D331}"/>
              </a:ext>
            </a:extLst>
          </p:cNvPr>
          <p:cNvSpPr txBox="1"/>
          <p:nvPr/>
        </p:nvSpPr>
        <p:spPr>
          <a:xfrm>
            <a:off x="1113809" y="2303217"/>
            <a:ext cx="4361739" cy="20370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200" i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The problem with foreign influence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D52DB926-84E8-C5AA-F8B8-58FD1B88C2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984992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542A9BBC-BAF2-3E57-7984-BA8206AE35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A755FE79-D4D8-DFBF-9114-3D63C5A3AE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663C3ED7-E0C9-50D0-E2D2-44E308C83E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0" name="Rectangle 19">
            <a:extLst>
              <a:ext uri="{FF2B5EF4-FFF2-40B4-BE49-F238E27FC236}">
                <a16:creationId xmlns:a16="http://schemas.microsoft.com/office/drawing/2014/main" id="{1E53F0EA-6519-4507-7C3B-F6CDD4CC29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84C34CD-D433-8905-0DDB-780374DFC8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391886"/>
            <a:ext cx="6009366" cy="601707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0307137-5DE0-4EEA-C460-F1963A34F551}"/>
              </a:ext>
            </a:extLst>
          </p:cNvPr>
          <p:cNvSpPr txBox="1"/>
          <p:nvPr/>
        </p:nvSpPr>
        <p:spPr>
          <a:xfrm>
            <a:off x="6023896" y="1610838"/>
            <a:ext cx="5333193" cy="364715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600"/>
              </a:spcAft>
              <a:buClr>
                <a:schemeClr val="tx2">
                  <a:lumMod val="50000"/>
                  <a:lumOff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CA" sz="2400" dirty="0">
                <a:solidFill>
                  <a:schemeClr val="bg1"/>
                </a:solidFill>
              </a:rPr>
              <a:t>Byproduct of our increasingly interconnected digital ecosystem</a:t>
            </a:r>
          </a:p>
          <a:p>
            <a:pPr marL="342900" indent="-342900">
              <a:spcAft>
                <a:spcPts val="600"/>
              </a:spcAft>
              <a:buClr>
                <a:schemeClr val="tx2">
                  <a:lumMod val="50000"/>
                  <a:lumOff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CA" sz="2400" dirty="0">
                <a:solidFill>
                  <a:schemeClr val="bg1"/>
                </a:solidFill>
              </a:rPr>
              <a:t>Foreign influence, foreign interference, and transnational repression</a:t>
            </a:r>
          </a:p>
          <a:p>
            <a:pPr marL="342900" indent="-342900">
              <a:spcAft>
                <a:spcPts val="600"/>
              </a:spcAft>
              <a:buClr>
                <a:schemeClr val="tx2">
                  <a:lumMod val="50000"/>
                  <a:lumOff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CA" sz="2400" dirty="0">
                <a:solidFill>
                  <a:schemeClr val="bg1"/>
                </a:solidFill>
              </a:rPr>
              <a:t>Escalating and constantly evolving, particularly in the last decade</a:t>
            </a:r>
          </a:p>
          <a:p>
            <a:pPr marL="342900" indent="-342900">
              <a:spcAft>
                <a:spcPts val="600"/>
              </a:spcAft>
              <a:buClr>
                <a:schemeClr val="tx2">
                  <a:lumMod val="50000"/>
                  <a:lumOff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CA" sz="2400" dirty="0">
                <a:solidFill>
                  <a:schemeClr val="bg1"/>
                </a:solidFill>
              </a:rPr>
              <a:t>Registries are one important tool for addressing covert foreign influence</a:t>
            </a:r>
          </a:p>
        </p:txBody>
      </p:sp>
      <p:sp>
        <p:nvSpPr>
          <p:cNvPr id="3" name="Slide Number Placeholder 464">
            <a:extLst>
              <a:ext uri="{FF2B5EF4-FFF2-40B4-BE49-F238E27FC236}">
                <a16:creationId xmlns:a16="http://schemas.microsoft.com/office/drawing/2014/main" id="{4D528E0F-AB0C-50C4-3854-5ACAE58B15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98647" y="6494212"/>
            <a:ext cx="2743200" cy="365125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0</a:t>
            </a:r>
            <a:fld id="{E6B975A5-EA91-314B-AF62-F6E264554D2F}" type="slidenum">
              <a:rPr lang="en-US" smtClean="0">
                <a:solidFill>
                  <a:schemeClr val="tx1"/>
                </a:solidFill>
              </a:rPr>
              <a:pPr/>
              <a:t>3</a:t>
            </a:fld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33906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A90E90B-3C4F-B663-90A4-11FD48E49C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6B8154BF-5282-A3B1-A6E9-B0E8B6EF88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F5FA983-F0CB-A36A-EC73-6FC6B0391B9F}"/>
              </a:ext>
            </a:extLst>
          </p:cNvPr>
          <p:cNvSpPr txBox="1"/>
          <p:nvPr/>
        </p:nvSpPr>
        <p:spPr>
          <a:xfrm>
            <a:off x="1113809" y="2303217"/>
            <a:ext cx="4361739" cy="20370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200" i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The problem with foreign influence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938B2910-FEEA-4604-9D22-0DA8D0F54A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984992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C3586A3D-6BB9-3943-F640-69283DBE21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27D9979F-265D-E7F1-A270-9D885DA330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447A19F2-E0EA-FD61-1A91-9E2D8A3437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0" name="Rectangle 19">
            <a:extLst>
              <a:ext uri="{FF2B5EF4-FFF2-40B4-BE49-F238E27FC236}">
                <a16:creationId xmlns:a16="http://schemas.microsoft.com/office/drawing/2014/main" id="{CBA0BFEE-AD82-53D3-8B5A-789629516C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1059C7C-1F65-84EC-13E3-BD1E2F4F73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391886"/>
            <a:ext cx="6009366" cy="601707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0EF88F0-EE8C-ADA4-6DA7-3FD9144C7F74}"/>
              </a:ext>
            </a:extLst>
          </p:cNvPr>
          <p:cNvSpPr txBox="1"/>
          <p:nvPr/>
        </p:nvSpPr>
        <p:spPr>
          <a:xfrm>
            <a:off x="6023896" y="620221"/>
            <a:ext cx="5333193" cy="561692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600"/>
              </a:spcAft>
              <a:buClr>
                <a:schemeClr val="tx2">
                  <a:lumMod val="50000"/>
                  <a:lumOff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CA" sz="2400" dirty="0">
                <a:solidFill>
                  <a:schemeClr val="bg1"/>
                </a:solidFill>
              </a:rPr>
              <a:t>2016 US presidential elections hack and leak &amp; 2016 UK Leave EU referendum </a:t>
            </a:r>
          </a:p>
          <a:p>
            <a:pPr marL="342900" indent="-342900">
              <a:spcAft>
                <a:spcPts val="600"/>
              </a:spcAft>
              <a:buClr>
                <a:schemeClr val="tx2">
                  <a:lumMod val="50000"/>
                  <a:lumOff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CA" sz="2400" dirty="0">
                <a:solidFill>
                  <a:schemeClr val="bg1"/>
                </a:solidFill>
              </a:rPr>
              <a:t>Foreign interference commission in Canada (2023) &amp; more recent referendum-related concerns</a:t>
            </a:r>
          </a:p>
          <a:p>
            <a:pPr marL="342900" indent="-342900">
              <a:spcAft>
                <a:spcPts val="600"/>
              </a:spcAft>
              <a:buClr>
                <a:schemeClr val="tx2">
                  <a:lumMod val="50000"/>
                  <a:lumOff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CA" sz="2400" dirty="0">
                <a:solidFill>
                  <a:schemeClr val="bg1"/>
                </a:solidFill>
              </a:rPr>
              <a:t>2024 Romanian Presidential election invalidated</a:t>
            </a:r>
          </a:p>
          <a:p>
            <a:pPr>
              <a:spcAft>
                <a:spcPts val="600"/>
              </a:spcAft>
              <a:buClr>
                <a:schemeClr val="tx2">
                  <a:lumMod val="50000"/>
                  <a:lumOff val="50000"/>
                </a:schemeClr>
              </a:buClr>
            </a:pPr>
            <a:r>
              <a:rPr lang="en-CA" sz="1400" dirty="0">
                <a:solidFill>
                  <a:schemeClr val="bg1"/>
                </a:solidFill>
                <a:hlinkClick r:id="rId2"/>
              </a:rPr>
              <a:t>https://globalwitness.org/en/campaigns/digital-threats/what-happened-on-tiktok-around-the-annulled-romanian-presidential-election-an-investigation-and-poll/</a:t>
            </a:r>
            <a:r>
              <a:rPr lang="en-CA" sz="1400" dirty="0">
                <a:solidFill>
                  <a:schemeClr val="bg1"/>
                </a:solidFill>
              </a:rPr>
              <a:t> </a:t>
            </a:r>
          </a:p>
          <a:p>
            <a:pPr marL="342900" indent="-342900">
              <a:spcAft>
                <a:spcPts val="600"/>
              </a:spcAft>
              <a:buClr>
                <a:schemeClr val="tx2">
                  <a:lumMod val="50000"/>
                  <a:lumOff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CA" sz="2400" dirty="0">
                <a:solidFill>
                  <a:schemeClr val="bg1"/>
                </a:solidFill>
              </a:rPr>
              <a:t>TNR harassment includes online threats, defamation, surveillance. Is often highly gendered:</a:t>
            </a:r>
          </a:p>
          <a:p>
            <a:pPr>
              <a:spcAft>
                <a:spcPts val="600"/>
              </a:spcAft>
              <a:buClr>
                <a:schemeClr val="tx2">
                  <a:lumMod val="50000"/>
                  <a:lumOff val="50000"/>
                </a:schemeClr>
              </a:buClr>
            </a:pPr>
            <a:r>
              <a:rPr lang="en-CA" sz="1400" dirty="0">
                <a:solidFill>
                  <a:schemeClr val="bg1"/>
                </a:solidFill>
                <a:hlinkClick r:id="rId3"/>
              </a:rPr>
              <a:t>https://citizenlab.ca/wp-content/uploads/2024/12/Report180-noescape112924.pdf</a:t>
            </a:r>
            <a:r>
              <a:rPr lang="en-CA" sz="1400" dirty="0">
                <a:solidFill>
                  <a:schemeClr val="bg1"/>
                </a:solidFill>
              </a:rPr>
              <a:t> </a:t>
            </a:r>
            <a:endParaRPr lang="en-CA" sz="2400" dirty="0">
              <a:solidFill>
                <a:schemeClr val="bg1"/>
              </a:solidFill>
            </a:endParaRPr>
          </a:p>
        </p:txBody>
      </p:sp>
      <p:sp>
        <p:nvSpPr>
          <p:cNvPr id="3" name="Slide Number Placeholder 464">
            <a:extLst>
              <a:ext uri="{FF2B5EF4-FFF2-40B4-BE49-F238E27FC236}">
                <a16:creationId xmlns:a16="http://schemas.microsoft.com/office/drawing/2014/main" id="{2F006DA9-48E8-262B-58A8-59A22C5395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98647" y="6494212"/>
            <a:ext cx="2743200" cy="365125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0</a:t>
            </a:r>
            <a:fld id="{E6B975A5-EA91-314B-AF62-F6E264554D2F}" type="slidenum">
              <a:rPr lang="en-US" smtClean="0">
                <a:solidFill>
                  <a:schemeClr val="tx1"/>
                </a:solidFill>
              </a:rPr>
              <a:pPr/>
              <a:t>4</a:t>
            </a:fld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46247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DAE9B76-0ED3-DFD2-B37C-438C0F2923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8065D534-B3CF-81E8-BDA8-1F9C3AC22A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DB48392-B82C-E79A-4663-5E6057811D04}"/>
              </a:ext>
            </a:extLst>
          </p:cNvPr>
          <p:cNvSpPr txBox="1"/>
          <p:nvPr/>
        </p:nvSpPr>
        <p:spPr>
          <a:xfrm>
            <a:off x="1113809" y="2303217"/>
            <a:ext cx="4361739" cy="20370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200" i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The problem with foreign influence registries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CFD2E24E-0CCF-47F0-74EB-ACCAF2E8E3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984992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8E54BF97-670A-7DFA-FC94-7D284838A8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AD7DB730-2DC4-0934-97EF-71F19D9CE8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A23810C1-A01B-1CC7-0942-1CF47B7C0F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0" name="Rectangle 19">
            <a:extLst>
              <a:ext uri="{FF2B5EF4-FFF2-40B4-BE49-F238E27FC236}">
                <a16:creationId xmlns:a16="http://schemas.microsoft.com/office/drawing/2014/main" id="{DFCF54FB-97A4-E4B9-0644-F8A634F8C6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3EBA8BA-4DEF-18C3-A41A-D4DF2CC61E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391886"/>
            <a:ext cx="6009366" cy="601707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28A18D8-480F-2C19-E189-5A1695509AFA}"/>
              </a:ext>
            </a:extLst>
          </p:cNvPr>
          <p:cNvSpPr txBox="1"/>
          <p:nvPr/>
        </p:nvSpPr>
        <p:spPr>
          <a:xfrm>
            <a:off x="6023896" y="1235774"/>
            <a:ext cx="5333193" cy="4385816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600"/>
              </a:spcAft>
              <a:buClr>
                <a:schemeClr val="tx2">
                  <a:lumMod val="50000"/>
                  <a:lumOff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CA" sz="2400" dirty="0">
                <a:solidFill>
                  <a:schemeClr val="bg1"/>
                </a:solidFill>
              </a:rPr>
              <a:t>Can deter journalism, policy-related academia, legal representation &amp; human rights advocacy</a:t>
            </a:r>
          </a:p>
          <a:p>
            <a:pPr marL="342900" indent="-342900">
              <a:spcAft>
                <a:spcPts val="600"/>
              </a:spcAft>
              <a:buClr>
                <a:schemeClr val="tx2">
                  <a:lumMod val="50000"/>
                  <a:lumOff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CA" sz="2400" dirty="0">
                <a:solidFill>
                  <a:schemeClr val="bg1"/>
                </a:solidFill>
              </a:rPr>
              <a:t>Have been weaponized, threatening exclusion and politicization and making registration stigmatizing</a:t>
            </a:r>
          </a:p>
          <a:p>
            <a:pPr marL="342900" indent="-342900">
              <a:spcAft>
                <a:spcPts val="600"/>
              </a:spcAft>
              <a:buClr>
                <a:schemeClr val="tx2">
                  <a:lumMod val="50000"/>
                  <a:lumOff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CA" sz="2400" dirty="0">
                <a:solidFill>
                  <a:schemeClr val="bg1"/>
                </a:solidFill>
              </a:rPr>
              <a:t>Overbroad FI registries fail to achieve their objectives</a:t>
            </a:r>
          </a:p>
          <a:p>
            <a:pPr marL="342900" indent="-342900">
              <a:spcAft>
                <a:spcPts val="600"/>
              </a:spcAft>
              <a:buClr>
                <a:schemeClr val="tx2">
                  <a:lumMod val="50000"/>
                  <a:lumOff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CA" sz="2400" dirty="0">
                <a:solidFill>
                  <a:schemeClr val="bg1"/>
                </a:solidFill>
              </a:rPr>
              <a:t>Broad investigative powers &amp; significant penalties compound chilling effects</a:t>
            </a:r>
          </a:p>
        </p:txBody>
      </p:sp>
      <p:sp>
        <p:nvSpPr>
          <p:cNvPr id="3" name="Slide Number Placeholder 464">
            <a:extLst>
              <a:ext uri="{FF2B5EF4-FFF2-40B4-BE49-F238E27FC236}">
                <a16:creationId xmlns:a16="http://schemas.microsoft.com/office/drawing/2014/main" id="{CDAE55C6-596D-5700-2802-7220C1BEBA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98647" y="6494212"/>
            <a:ext cx="2743200" cy="365125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0</a:t>
            </a:r>
            <a:fld id="{E6B975A5-EA91-314B-AF62-F6E264554D2F}" type="slidenum">
              <a:rPr lang="en-US" smtClean="0">
                <a:solidFill>
                  <a:schemeClr val="tx1"/>
                </a:solidFill>
              </a:rPr>
              <a:pPr/>
              <a:t>5</a:t>
            </a:fld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88466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038121A-767E-C243-C5CB-F9CCE64B15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1FA4E4F3-1ED7-8919-3D54-453AB14E86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7CBBDA9-53B7-90F7-3A86-0DC0555F2C01}"/>
              </a:ext>
            </a:extLst>
          </p:cNvPr>
          <p:cNvSpPr txBox="1"/>
          <p:nvPr/>
        </p:nvSpPr>
        <p:spPr>
          <a:xfrm>
            <a:off x="1113809" y="2303217"/>
            <a:ext cx="4361739" cy="20370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200" i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Importance of calibrating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1B959AE1-0E61-078C-952D-7235D97CCB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984992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5E1F0E3C-A217-BEDE-78E4-ABAAB5B81E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604DD537-FA7C-4071-8794-E0F5A54285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0084D81C-4070-C830-570E-B7CDC3399C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0" name="Rectangle 19">
            <a:extLst>
              <a:ext uri="{FF2B5EF4-FFF2-40B4-BE49-F238E27FC236}">
                <a16:creationId xmlns:a16="http://schemas.microsoft.com/office/drawing/2014/main" id="{06A7AB18-7708-ADB0-F75C-6E6EF8BA08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8FDA92F-ECFC-A1F3-0636-60CA30D459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391886"/>
            <a:ext cx="6009366" cy="601707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CC8C74E-CFAA-8CFC-D564-92A2C44973B4}"/>
              </a:ext>
            </a:extLst>
          </p:cNvPr>
          <p:cNvSpPr txBox="1"/>
          <p:nvPr/>
        </p:nvSpPr>
        <p:spPr>
          <a:xfrm>
            <a:off x="6023896" y="1834876"/>
            <a:ext cx="5333193" cy="364715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600"/>
              </a:spcAft>
              <a:buClr>
                <a:schemeClr val="tx2">
                  <a:lumMod val="50000"/>
                  <a:lumOff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CA" sz="2400" dirty="0">
                <a:solidFill>
                  <a:schemeClr val="bg1"/>
                </a:solidFill>
              </a:rPr>
              <a:t>Strengthen important democratic institutions (legal profession, journalism, civil society)</a:t>
            </a:r>
          </a:p>
          <a:p>
            <a:pPr marL="342900" indent="-342900">
              <a:spcAft>
                <a:spcPts val="600"/>
              </a:spcAft>
              <a:buClr>
                <a:schemeClr val="tx2">
                  <a:lumMod val="50000"/>
                  <a:lumOff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CA" sz="2400" dirty="0">
                <a:solidFill>
                  <a:schemeClr val="bg1"/>
                </a:solidFill>
              </a:rPr>
              <a:t>Develop norms on foreign advocacy</a:t>
            </a:r>
          </a:p>
          <a:p>
            <a:pPr marL="342900" indent="-342900">
              <a:spcAft>
                <a:spcPts val="600"/>
              </a:spcAft>
              <a:buClr>
                <a:schemeClr val="tx2">
                  <a:lumMod val="50000"/>
                  <a:lumOff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CA" sz="2400" dirty="0">
                <a:solidFill>
                  <a:schemeClr val="bg1"/>
                </a:solidFill>
              </a:rPr>
              <a:t>Comity {do unto other countries as you would have the do unto you}</a:t>
            </a:r>
          </a:p>
          <a:p>
            <a:pPr marL="342900" indent="-342900">
              <a:spcAft>
                <a:spcPts val="600"/>
              </a:spcAft>
              <a:buClr>
                <a:schemeClr val="tx2">
                  <a:lumMod val="50000"/>
                  <a:lumOff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CA" sz="2400" dirty="0">
                <a:solidFill>
                  <a:schemeClr val="bg1"/>
                </a:solidFill>
              </a:rPr>
              <a:t>Take a leadership role in global standard setting effort as countries around the world </a:t>
            </a:r>
          </a:p>
        </p:txBody>
      </p:sp>
      <p:sp>
        <p:nvSpPr>
          <p:cNvPr id="3" name="Slide Number Placeholder 464">
            <a:extLst>
              <a:ext uri="{FF2B5EF4-FFF2-40B4-BE49-F238E27FC236}">
                <a16:creationId xmlns:a16="http://schemas.microsoft.com/office/drawing/2014/main" id="{327EA9C0-2BF5-199D-68D7-833849C605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98647" y="6494212"/>
            <a:ext cx="2743200" cy="365125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0</a:t>
            </a:r>
            <a:fld id="{E6B975A5-EA91-314B-AF62-F6E264554D2F}" type="slidenum">
              <a:rPr lang="en-US" smtClean="0">
                <a:solidFill>
                  <a:schemeClr val="tx1"/>
                </a:solidFill>
              </a:rPr>
              <a:pPr/>
              <a:t>6</a:t>
            </a:fld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48438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887EA0C-84D6-EE1D-9962-43703B67A5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AC9C64E8-7D3D-13BB-B8BB-8974535B90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D00D5F7-CE93-8A31-682E-932EE972C4F5}"/>
              </a:ext>
            </a:extLst>
          </p:cNvPr>
          <p:cNvSpPr txBox="1"/>
          <p:nvPr/>
        </p:nvSpPr>
        <p:spPr>
          <a:xfrm>
            <a:off x="1113809" y="2381920"/>
            <a:ext cx="4361739" cy="20370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200" i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How does Canada compare?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05C842F7-12D8-BB39-CF33-360A1E26EB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984992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4725F8EF-E0A3-173F-1C2E-B50A1ECE40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4BF29002-00E6-6C32-9465-448AF940E7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97AA5E78-5F3B-8617-C9BC-FBADAF0791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0" name="Rectangle 19">
            <a:extLst>
              <a:ext uri="{FF2B5EF4-FFF2-40B4-BE49-F238E27FC236}">
                <a16:creationId xmlns:a16="http://schemas.microsoft.com/office/drawing/2014/main" id="{922A1D88-0949-1073-C7CD-37E59A3989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18F9412-DE61-E106-6744-88A9800C2D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391886"/>
            <a:ext cx="6009366" cy="601707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AB955F8-7CDC-5CCA-3323-21C8FB9CD732}"/>
              </a:ext>
            </a:extLst>
          </p:cNvPr>
          <p:cNvSpPr txBox="1"/>
          <p:nvPr/>
        </p:nvSpPr>
        <p:spPr>
          <a:xfrm>
            <a:off x="6023896" y="944148"/>
            <a:ext cx="5333193" cy="4755148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600"/>
              </a:spcAft>
              <a:buClr>
                <a:schemeClr val="tx2">
                  <a:lumMod val="50000"/>
                  <a:lumOff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CA" sz="2400" dirty="0">
                <a:solidFill>
                  <a:schemeClr val="bg1"/>
                </a:solidFill>
              </a:rPr>
              <a:t>Imports the breadth of other registries without explicit safeguards -  much is left to interpretation</a:t>
            </a:r>
          </a:p>
          <a:p>
            <a:pPr marL="342900" indent="-342900">
              <a:spcAft>
                <a:spcPts val="600"/>
              </a:spcAft>
              <a:buClr>
                <a:schemeClr val="tx2">
                  <a:lumMod val="50000"/>
                  <a:lumOff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CA" sz="2400" dirty="0">
                <a:solidFill>
                  <a:schemeClr val="bg1"/>
                </a:solidFill>
              </a:rPr>
              <a:t>UK, AUS, US have safeguards for activities that require confidentiality (journalism, legal representation, human rights advocacy)</a:t>
            </a:r>
          </a:p>
          <a:p>
            <a:pPr marL="342900" indent="-342900">
              <a:spcAft>
                <a:spcPts val="600"/>
              </a:spcAft>
              <a:buClr>
                <a:schemeClr val="tx2">
                  <a:lumMod val="50000"/>
                  <a:lumOff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CA" sz="2400" dirty="0">
                <a:solidFill>
                  <a:schemeClr val="bg1"/>
                </a:solidFill>
              </a:rPr>
              <a:t>UK, US limited to relationships of authority and control</a:t>
            </a:r>
          </a:p>
          <a:p>
            <a:pPr marL="342900" indent="-342900">
              <a:spcAft>
                <a:spcPts val="600"/>
              </a:spcAft>
              <a:buClr>
                <a:schemeClr val="tx2">
                  <a:lumMod val="50000"/>
                  <a:lumOff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CA" sz="2400" dirty="0">
                <a:solidFill>
                  <a:schemeClr val="bg1"/>
                </a:solidFill>
              </a:rPr>
              <a:t>UK, AUS, US have exceptions for low risk, overt activity (academia, artistic expression)</a:t>
            </a:r>
          </a:p>
        </p:txBody>
      </p:sp>
      <p:sp>
        <p:nvSpPr>
          <p:cNvPr id="3" name="Slide Number Placeholder 464">
            <a:extLst>
              <a:ext uri="{FF2B5EF4-FFF2-40B4-BE49-F238E27FC236}">
                <a16:creationId xmlns:a16="http://schemas.microsoft.com/office/drawing/2014/main" id="{4C17C7B8-B732-808E-DC57-6B0F5CB130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98647" y="6494212"/>
            <a:ext cx="2743200" cy="365125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0</a:t>
            </a:r>
            <a:fld id="{E6B975A5-EA91-314B-AF62-F6E264554D2F}" type="slidenum">
              <a:rPr lang="en-US" smtClean="0">
                <a:solidFill>
                  <a:schemeClr val="tx1"/>
                </a:solidFill>
              </a:rPr>
              <a:pPr/>
              <a:t>7</a:t>
            </a:fld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70583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2B7AD83-869B-7D4A-303A-0631B2C4CA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63C2562F-5273-F928-69D3-2904B74176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B7BCF78-12C2-AC09-DF61-A84AF944CDA4}"/>
              </a:ext>
            </a:extLst>
          </p:cNvPr>
          <p:cNvSpPr txBox="1"/>
          <p:nvPr/>
        </p:nvSpPr>
        <p:spPr>
          <a:xfrm>
            <a:off x="1113809" y="2303217"/>
            <a:ext cx="4361739" cy="20370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200" i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Specific concerns: Cross-cutting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6154BEB6-F7C3-0F80-AD6E-803003E9EE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984992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A837AED3-3206-BEBF-92BE-861F48647C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E5CF705D-510E-6CF5-17A3-9DD4F0BFEC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BF84E52-B6F0-25DC-2E85-FCA02B42D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0" name="Rectangle 19">
            <a:extLst>
              <a:ext uri="{FF2B5EF4-FFF2-40B4-BE49-F238E27FC236}">
                <a16:creationId xmlns:a16="http://schemas.microsoft.com/office/drawing/2014/main" id="{2A74B201-7ED4-E9A4-04F9-0CD531467D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DC7C8E6-19DC-7F83-A375-6AFAF39AF3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391886"/>
            <a:ext cx="6009366" cy="601707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122A997-7905-ADE9-6AA4-85828C2018CF}"/>
              </a:ext>
            </a:extLst>
          </p:cNvPr>
          <p:cNvSpPr txBox="1"/>
          <p:nvPr/>
        </p:nvSpPr>
        <p:spPr>
          <a:xfrm>
            <a:off x="6023896" y="1381968"/>
            <a:ext cx="5333193" cy="4093428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  <a:buClr>
                <a:schemeClr val="tx2">
                  <a:lumMod val="50000"/>
                  <a:lumOff val="50000"/>
                </a:schemeClr>
              </a:buClr>
            </a:pPr>
            <a:r>
              <a:rPr lang="en-CA" sz="2400" dirty="0">
                <a:solidFill>
                  <a:schemeClr val="bg1"/>
                </a:solidFill>
              </a:rPr>
              <a:t>No easy definition of foreign influence. Indicators of low risk:</a:t>
            </a:r>
          </a:p>
          <a:p>
            <a:pPr marL="342900" indent="-342900">
              <a:spcAft>
                <a:spcPts val="600"/>
              </a:spcAft>
              <a:buClr>
                <a:schemeClr val="tx2">
                  <a:lumMod val="50000"/>
                  <a:lumOff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CA" sz="2400" dirty="0">
                <a:solidFill>
                  <a:schemeClr val="bg1"/>
                </a:solidFill>
              </a:rPr>
              <a:t>Absence of editorial control or similar power or authority</a:t>
            </a:r>
          </a:p>
          <a:p>
            <a:pPr marL="342900" indent="-342900">
              <a:spcAft>
                <a:spcPts val="600"/>
              </a:spcAft>
              <a:buClr>
                <a:schemeClr val="tx2">
                  <a:lumMod val="50000"/>
                  <a:lumOff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CA" sz="2400" dirty="0">
                <a:solidFill>
                  <a:schemeClr val="bg1"/>
                </a:solidFill>
              </a:rPr>
              <a:t>Absence of any quid pro quo (including non-monetary) </a:t>
            </a:r>
          </a:p>
          <a:p>
            <a:pPr marL="342900" indent="-342900">
              <a:spcAft>
                <a:spcPts val="600"/>
              </a:spcAft>
              <a:buClr>
                <a:schemeClr val="tx2">
                  <a:lumMod val="50000"/>
                  <a:lumOff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CA" sz="2400" dirty="0">
                <a:solidFill>
                  <a:schemeClr val="bg1"/>
                </a:solidFill>
              </a:rPr>
              <a:t>Political advocacy in line with pre-existing position or mandate</a:t>
            </a:r>
          </a:p>
          <a:p>
            <a:pPr marL="342900" indent="-342900">
              <a:spcAft>
                <a:spcPts val="600"/>
              </a:spcAft>
              <a:buClr>
                <a:schemeClr val="tx2">
                  <a:lumMod val="50000"/>
                  <a:lumOff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CA" sz="2400" dirty="0">
                <a:solidFill>
                  <a:schemeClr val="bg1"/>
                </a:solidFill>
              </a:rPr>
              <a:t>Inherently transparent, reasonably expected coordination</a:t>
            </a:r>
          </a:p>
        </p:txBody>
      </p:sp>
      <p:sp>
        <p:nvSpPr>
          <p:cNvPr id="3" name="Slide Number Placeholder 464">
            <a:extLst>
              <a:ext uri="{FF2B5EF4-FFF2-40B4-BE49-F238E27FC236}">
                <a16:creationId xmlns:a16="http://schemas.microsoft.com/office/drawing/2014/main" id="{81684B22-8586-CB9F-E495-5DF9006FEB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98647" y="6494212"/>
            <a:ext cx="2743200" cy="365125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0</a:t>
            </a:r>
            <a:fld id="{E6B975A5-EA91-314B-AF62-F6E264554D2F}" type="slidenum">
              <a:rPr lang="en-US" smtClean="0">
                <a:solidFill>
                  <a:schemeClr val="tx1"/>
                </a:solidFill>
              </a:rPr>
              <a:pPr/>
              <a:t>8</a:t>
            </a:fld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05839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79345F7-794A-D6D2-A8FC-FCDE6769FC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5CA6845D-2DE5-6778-3B40-012E72151A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2E40AE-DB30-5D91-F7FB-04FE592B5BAD}"/>
              </a:ext>
            </a:extLst>
          </p:cNvPr>
          <p:cNvSpPr txBox="1"/>
          <p:nvPr/>
        </p:nvSpPr>
        <p:spPr>
          <a:xfrm>
            <a:off x="1113809" y="2303217"/>
            <a:ext cx="4361739" cy="20370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200" i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Specific concerns: Academia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384F28FB-DBF9-B0F0-39C7-46D93F4F16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984992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54D2E3AE-F552-A5E1-AA01-BCA0C92633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3908A288-7B26-3FA2-7070-E2C1F54F83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E10DE2FB-7048-A32E-A426-E71F203AD7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0" name="Rectangle 19">
            <a:extLst>
              <a:ext uri="{FF2B5EF4-FFF2-40B4-BE49-F238E27FC236}">
                <a16:creationId xmlns:a16="http://schemas.microsoft.com/office/drawing/2014/main" id="{A94F75AD-671F-9B94-E856-32FD1AE9DA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7F11D81-E9EC-648C-67AD-EE1E516343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391886"/>
            <a:ext cx="6009366" cy="601707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14D719E-73EE-1B29-BD0C-92213801FDE1}"/>
              </a:ext>
            </a:extLst>
          </p:cNvPr>
          <p:cNvSpPr txBox="1"/>
          <p:nvPr/>
        </p:nvSpPr>
        <p:spPr>
          <a:xfrm>
            <a:off x="6004645" y="626200"/>
            <a:ext cx="5371693" cy="135421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600"/>
              </a:spcAft>
              <a:buClr>
                <a:schemeClr val="tx2">
                  <a:lumMod val="50000"/>
                  <a:lumOff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CA" dirty="0">
                <a:solidFill>
                  <a:schemeClr val="bg1"/>
                </a:solidFill>
              </a:rPr>
              <a:t>Public universities could be foreign principles</a:t>
            </a:r>
          </a:p>
          <a:p>
            <a:pPr marL="342900" indent="-342900">
              <a:spcAft>
                <a:spcPts val="600"/>
              </a:spcAft>
              <a:buClr>
                <a:schemeClr val="tx2">
                  <a:lumMod val="50000"/>
                  <a:lumOff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CA" dirty="0">
                <a:solidFill>
                  <a:schemeClr val="bg1"/>
                </a:solidFill>
              </a:rPr>
              <a:t>Researchers generally have academic independence</a:t>
            </a:r>
          </a:p>
          <a:p>
            <a:pPr marL="342900" indent="-342900">
              <a:spcAft>
                <a:spcPts val="600"/>
              </a:spcAft>
              <a:buClr>
                <a:schemeClr val="tx2">
                  <a:lumMod val="50000"/>
                  <a:lumOff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CA" dirty="0">
                <a:solidFill>
                  <a:schemeClr val="bg1"/>
                </a:solidFill>
              </a:rPr>
              <a:t>Research collaboration tends to be transparent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551E549-4B5E-F682-8A1D-4A6A9DEAC8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3652" y="2335992"/>
            <a:ext cx="4927706" cy="3163716"/>
          </a:xfrm>
          <a:prstGeom prst="rect">
            <a:avLst/>
          </a:prstGeom>
          <a:ln w="231775">
            <a:solidFill>
              <a:schemeClr val="tx1"/>
            </a:solidFill>
            <a:miter lim="800000"/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96C6F05-A1F1-5D84-B214-56A5C9EAD44F}"/>
              </a:ext>
            </a:extLst>
          </p:cNvPr>
          <p:cNvSpPr txBox="1"/>
          <p:nvPr/>
        </p:nvSpPr>
        <p:spPr>
          <a:xfrm>
            <a:off x="6004645" y="5809117"/>
            <a:ext cx="5371693" cy="40011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  <a:buClr>
                <a:schemeClr val="tx2">
                  <a:lumMod val="50000"/>
                  <a:lumOff val="50000"/>
                </a:schemeClr>
              </a:buClr>
            </a:pPr>
            <a:r>
              <a:rPr lang="en-CA" sz="2000" dirty="0">
                <a:solidFill>
                  <a:schemeClr val="bg1"/>
                </a:solidFill>
              </a:rPr>
              <a:t>OECD, Upper Education Public Funding, 2023</a:t>
            </a:r>
          </a:p>
        </p:txBody>
      </p:sp>
      <p:sp>
        <p:nvSpPr>
          <p:cNvPr id="8" name="Slide Number Placeholder 464">
            <a:extLst>
              <a:ext uri="{FF2B5EF4-FFF2-40B4-BE49-F238E27FC236}">
                <a16:creationId xmlns:a16="http://schemas.microsoft.com/office/drawing/2014/main" id="{9958DE3D-139A-FBB0-0449-B631289894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98647" y="6494212"/>
            <a:ext cx="2743200" cy="365125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0</a:t>
            </a:r>
            <a:fld id="{E6B975A5-EA91-314B-AF62-F6E264554D2F}" type="slidenum">
              <a:rPr lang="en-US" smtClean="0">
                <a:solidFill>
                  <a:schemeClr val="tx1"/>
                </a:solidFill>
              </a:rPr>
              <a:pPr/>
              <a:t>9</a:t>
            </a:fld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55298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D3EF439-B609-A4BB-7539-A0BB89A3DB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26213761-5B37-1698-7591-A97FC7CD07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D66618B-CB12-A225-BA29-2271E2B15E29}"/>
              </a:ext>
            </a:extLst>
          </p:cNvPr>
          <p:cNvSpPr txBox="1"/>
          <p:nvPr/>
        </p:nvSpPr>
        <p:spPr>
          <a:xfrm>
            <a:off x="1113809" y="2303217"/>
            <a:ext cx="4361739" cy="20370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200" i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Specific concerns: Journalism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F46ECB9-097A-4107-95DC-AF0EE660A9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984992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A72ED758-F483-44C8-AD1C-1B0D219FF6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69026CAA-E40F-0663-3119-B9EFDCFA59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08DAD889-8238-4AC9-5DCA-47EAA17A37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0" name="Rectangle 19">
            <a:extLst>
              <a:ext uri="{FF2B5EF4-FFF2-40B4-BE49-F238E27FC236}">
                <a16:creationId xmlns:a16="http://schemas.microsoft.com/office/drawing/2014/main" id="{91DF7D3D-B17B-99F1-7558-C5B67925BC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B006F71-BB74-DFC0-8318-D8FD83EADD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391886"/>
            <a:ext cx="6009366" cy="601707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547E0E3-9667-26A8-1488-8617276B6215}"/>
              </a:ext>
            </a:extLst>
          </p:cNvPr>
          <p:cNvSpPr txBox="1"/>
          <p:nvPr/>
        </p:nvSpPr>
        <p:spPr>
          <a:xfrm>
            <a:off x="6023896" y="1235774"/>
            <a:ext cx="5333193" cy="4385816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600"/>
              </a:spcAft>
              <a:buClr>
                <a:schemeClr val="tx2">
                  <a:lumMod val="50000"/>
                  <a:lumOff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CA" sz="2400" dirty="0">
                <a:solidFill>
                  <a:schemeClr val="bg1"/>
                </a:solidFill>
              </a:rPr>
              <a:t>Other registries rely on narrow scope &amp; explicit safeguards for journalism</a:t>
            </a:r>
          </a:p>
          <a:p>
            <a:pPr marL="342900" indent="-342900">
              <a:spcAft>
                <a:spcPts val="600"/>
              </a:spcAft>
              <a:buClr>
                <a:schemeClr val="tx2">
                  <a:lumMod val="50000"/>
                  <a:lumOff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CA" sz="2400" dirty="0">
                <a:solidFill>
                  <a:schemeClr val="bg1"/>
                </a:solidFill>
              </a:rPr>
              <a:t>Canadian whistleblower works on an investigative story relating to government misconduct with journalists including one from BBC </a:t>
            </a:r>
          </a:p>
          <a:p>
            <a:pPr marL="342900" indent="-342900">
              <a:spcAft>
                <a:spcPts val="600"/>
              </a:spcAft>
              <a:buClr>
                <a:schemeClr val="tx2">
                  <a:lumMod val="50000"/>
                  <a:lumOff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CA" sz="2400" dirty="0">
                <a:solidFill>
                  <a:schemeClr val="bg1"/>
                </a:solidFill>
              </a:rPr>
              <a:t>Are BBC journalists members of the UK government? Is the reporting coordinated?</a:t>
            </a:r>
          </a:p>
          <a:p>
            <a:pPr marL="342900" indent="-342900">
              <a:spcAft>
                <a:spcPts val="600"/>
              </a:spcAft>
              <a:buClr>
                <a:schemeClr val="tx2">
                  <a:lumMod val="50000"/>
                  <a:lumOff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CA" sz="2400" dirty="0">
                <a:solidFill>
                  <a:schemeClr val="bg1"/>
                </a:solidFill>
              </a:rPr>
              <a:t>Standard journalist ethical guidelines are transparent.</a:t>
            </a:r>
          </a:p>
        </p:txBody>
      </p:sp>
      <p:sp>
        <p:nvSpPr>
          <p:cNvPr id="3" name="Slide Number Placeholder 464">
            <a:extLst>
              <a:ext uri="{FF2B5EF4-FFF2-40B4-BE49-F238E27FC236}">
                <a16:creationId xmlns:a16="http://schemas.microsoft.com/office/drawing/2014/main" id="{E6144621-0B72-3217-69F4-36A81B1AD8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98647" y="6494212"/>
            <a:ext cx="2743200" cy="365125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0</a:t>
            </a:r>
            <a:fld id="{E6B975A5-EA91-314B-AF62-F6E264554D2F}" type="slidenum">
              <a:rPr lang="en-US" smtClean="0">
                <a:solidFill>
                  <a:schemeClr val="tx1"/>
                </a:solidFill>
              </a:rPr>
              <a:pPr/>
              <a:t>10</a:t>
            </a:fld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95216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F940EB0-FAE5-983F-CFF4-40FA2F7A9C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E58DDF0E-CE09-E8FB-2688-D0A4309E09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A1F04EF-5761-0C05-7F20-41D04D639AFC}"/>
              </a:ext>
            </a:extLst>
          </p:cNvPr>
          <p:cNvSpPr txBox="1"/>
          <p:nvPr/>
        </p:nvSpPr>
        <p:spPr>
          <a:xfrm>
            <a:off x="944767" y="2303217"/>
            <a:ext cx="4572000" cy="20370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200" i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Specific concerns: Legal representation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DCB3B695-B163-7AE5-824F-C1009D87AE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984992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1C0D63D9-1D6C-2413-C1E8-FCE9AD37E2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DCD1FC0B-6F22-C66D-949B-A70B021E62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B18BA55-BED9-1812-7A5A-8C793BFFF4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0" name="Rectangle 19">
            <a:extLst>
              <a:ext uri="{FF2B5EF4-FFF2-40B4-BE49-F238E27FC236}">
                <a16:creationId xmlns:a16="http://schemas.microsoft.com/office/drawing/2014/main" id="{12744090-2295-7ECD-8499-CD8639D884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179BD22-4C8C-FEF3-BAB8-EC08BA9530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391886"/>
            <a:ext cx="6009366" cy="601707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A5A0388-D0B3-8800-B26F-4FEAE02B59FD}"/>
              </a:ext>
            </a:extLst>
          </p:cNvPr>
          <p:cNvSpPr txBox="1"/>
          <p:nvPr/>
        </p:nvSpPr>
        <p:spPr>
          <a:xfrm>
            <a:off x="6023896" y="1420440"/>
            <a:ext cx="5333193" cy="4016484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600"/>
              </a:spcAft>
              <a:buClr>
                <a:schemeClr val="tx2">
                  <a:lumMod val="50000"/>
                  <a:lumOff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CA" sz="2400" dirty="0">
                <a:solidFill>
                  <a:schemeClr val="bg1"/>
                </a:solidFill>
              </a:rPr>
              <a:t>Participation in judicial proceedings not covered, but other types of representation?</a:t>
            </a:r>
          </a:p>
          <a:p>
            <a:pPr marL="342900" indent="-342900">
              <a:spcAft>
                <a:spcPts val="600"/>
              </a:spcAft>
              <a:buClr>
                <a:schemeClr val="tx2">
                  <a:lumMod val="50000"/>
                  <a:lumOff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CA" sz="2400" dirty="0">
                <a:solidFill>
                  <a:schemeClr val="bg1"/>
                </a:solidFill>
              </a:rPr>
              <a:t>If covered, would need to register client and provide updates of strategic objectives every 14 days, even if confidential</a:t>
            </a:r>
          </a:p>
          <a:p>
            <a:pPr marL="342900" indent="-342900">
              <a:spcAft>
                <a:spcPts val="600"/>
              </a:spcAft>
              <a:buClr>
                <a:schemeClr val="tx2">
                  <a:lumMod val="50000"/>
                  <a:lumOff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CA" sz="2400" dirty="0">
                <a:solidFill>
                  <a:schemeClr val="bg1"/>
                </a:solidFill>
              </a:rPr>
              <a:t>Threatens solicitor-client privilege</a:t>
            </a:r>
          </a:p>
          <a:p>
            <a:pPr marL="342900" indent="-342900">
              <a:spcAft>
                <a:spcPts val="600"/>
              </a:spcAft>
              <a:buClr>
                <a:schemeClr val="tx2">
                  <a:lumMod val="50000"/>
                  <a:lumOff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CA" sz="2400" dirty="0">
                <a:solidFill>
                  <a:schemeClr val="bg1"/>
                </a:solidFill>
              </a:rPr>
              <a:t>Quasi-judicial proceedings have their own transparency mechanisms</a:t>
            </a:r>
          </a:p>
        </p:txBody>
      </p:sp>
      <p:sp>
        <p:nvSpPr>
          <p:cNvPr id="3" name="Slide Number Placeholder 464">
            <a:extLst>
              <a:ext uri="{FF2B5EF4-FFF2-40B4-BE49-F238E27FC236}">
                <a16:creationId xmlns:a16="http://schemas.microsoft.com/office/drawing/2014/main" id="{3A53DDCC-DFD8-36CE-69FB-892359D57B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98647" y="6494212"/>
            <a:ext cx="2743200" cy="365125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0</a:t>
            </a:r>
            <a:fld id="{E6B975A5-EA91-314B-AF62-F6E264554D2F}" type="slidenum">
              <a:rPr lang="en-US" smtClean="0">
                <a:solidFill>
                  <a:schemeClr val="tx1"/>
                </a:solidFill>
              </a:rPr>
              <a:pPr/>
              <a:t>11</a:t>
            </a:fld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53913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C8A8BAE-FB8B-425A-80B6-307B93BEAA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722DCAF8-8D39-4F18-9E87-B408255352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A7AD398-5AE8-31CD-BB0A-546FDDE521C2}"/>
              </a:ext>
            </a:extLst>
          </p:cNvPr>
          <p:cNvSpPr txBox="1"/>
          <p:nvPr/>
        </p:nvSpPr>
        <p:spPr>
          <a:xfrm>
            <a:off x="944767" y="2303217"/>
            <a:ext cx="4572000" cy="20370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200" i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Specific concerns: Intl Human Rights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2DF393ED-F328-9DD3-98DB-29DBF31B57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984992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E13FB13E-D717-23C1-19B8-0205AD4853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51985388-9B1F-1CDC-7E0F-08D4142D8E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3B1C8429-DD90-4F22-CA18-9C46EB2811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0" name="Rectangle 19">
            <a:extLst>
              <a:ext uri="{FF2B5EF4-FFF2-40B4-BE49-F238E27FC236}">
                <a16:creationId xmlns:a16="http://schemas.microsoft.com/office/drawing/2014/main" id="{7CF1DD47-2648-875F-0B53-43D5B1AEE1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45E6C90-3C62-B0CD-1B5F-E6A99BB5C9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391886"/>
            <a:ext cx="6009366" cy="601707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5360448-EACC-36C5-18DB-C04F872329FD}"/>
              </a:ext>
            </a:extLst>
          </p:cNvPr>
          <p:cNvSpPr txBox="1"/>
          <p:nvPr/>
        </p:nvSpPr>
        <p:spPr>
          <a:xfrm>
            <a:off x="6023896" y="1420440"/>
            <a:ext cx="5333193" cy="4016484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600"/>
              </a:spcAft>
              <a:buClr>
                <a:schemeClr val="tx2">
                  <a:lumMod val="50000"/>
                  <a:lumOff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CA" sz="2400" dirty="0">
                <a:solidFill>
                  <a:schemeClr val="bg1"/>
                </a:solidFill>
              </a:rPr>
              <a:t>Is engaging with the international human rights framework covered?</a:t>
            </a:r>
          </a:p>
          <a:p>
            <a:pPr marL="342900" indent="-342900">
              <a:spcAft>
                <a:spcPts val="600"/>
              </a:spcAft>
              <a:buClr>
                <a:schemeClr val="tx2">
                  <a:lumMod val="50000"/>
                  <a:lumOff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CA" sz="2400" dirty="0">
                <a:solidFill>
                  <a:schemeClr val="bg1"/>
                </a:solidFill>
              </a:rPr>
              <a:t>CSOs are being subjected to sanctions for ICC participation</a:t>
            </a:r>
          </a:p>
          <a:p>
            <a:pPr marL="342900" indent="-342900">
              <a:spcAft>
                <a:spcPts val="600"/>
              </a:spcAft>
              <a:buClr>
                <a:schemeClr val="tx2">
                  <a:lumMod val="50000"/>
                  <a:lumOff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CA" sz="2400" dirty="0">
                <a:solidFill>
                  <a:schemeClr val="bg1"/>
                </a:solidFill>
              </a:rPr>
              <a:t>CSOs or whistleblowers participating in investigations of Canadian human rights violations?</a:t>
            </a:r>
          </a:p>
          <a:p>
            <a:pPr marL="342900" indent="-342900">
              <a:spcAft>
                <a:spcPts val="600"/>
              </a:spcAft>
              <a:buClr>
                <a:schemeClr val="tx2">
                  <a:lumMod val="50000"/>
                  <a:lumOff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CA" sz="2400" dirty="0">
                <a:solidFill>
                  <a:schemeClr val="bg1"/>
                </a:solidFill>
              </a:rPr>
              <a:t>Many civil society orgs will avoid engaging if there’s a risk of registration</a:t>
            </a:r>
          </a:p>
        </p:txBody>
      </p:sp>
      <p:sp>
        <p:nvSpPr>
          <p:cNvPr id="3" name="Slide Number Placeholder 464">
            <a:extLst>
              <a:ext uri="{FF2B5EF4-FFF2-40B4-BE49-F238E27FC236}">
                <a16:creationId xmlns:a16="http://schemas.microsoft.com/office/drawing/2014/main" id="{469529C3-BEFA-192A-FE81-33034C93B1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98647" y="6494212"/>
            <a:ext cx="2743200" cy="365125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0</a:t>
            </a:r>
            <a:fld id="{E6B975A5-EA91-314B-AF62-F6E264554D2F}" type="slidenum">
              <a:rPr lang="en-US" smtClean="0">
                <a:solidFill>
                  <a:schemeClr val="tx1"/>
                </a:solidFill>
              </a:rPr>
              <a:pPr/>
              <a:t>12</a:t>
            </a:fld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24709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B14F7DD-EDE7-3120-5A9E-892A386D54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36A128D0-37DF-9A43-9C31-604ABFCB7C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2DCEFF6-EAF8-0243-BD7C-99EE1AB98B40}"/>
              </a:ext>
            </a:extLst>
          </p:cNvPr>
          <p:cNvSpPr txBox="1"/>
          <p:nvPr/>
        </p:nvSpPr>
        <p:spPr>
          <a:xfrm>
            <a:off x="1113809" y="2303217"/>
            <a:ext cx="4361739" cy="20370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200" i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Fin.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021BFEB-2326-E670-F039-021086CD6D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984992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4812DA15-A5C4-8963-E9FB-72E23E672D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70870D2-E69D-15CC-0DF9-1DD6B45E90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705639FC-D43E-987C-C691-B865EA92B8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0" name="Rectangle 19">
            <a:extLst>
              <a:ext uri="{FF2B5EF4-FFF2-40B4-BE49-F238E27FC236}">
                <a16:creationId xmlns:a16="http://schemas.microsoft.com/office/drawing/2014/main" id="{C010A944-FA76-3954-DDF2-E270707CCD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56A817D-6F82-A73F-06AE-17A6FF206B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391886"/>
            <a:ext cx="6009366" cy="601707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E602934-4B72-0E22-F705-416283EA5E14}"/>
              </a:ext>
            </a:extLst>
          </p:cNvPr>
          <p:cNvSpPr txBox="1"/>
          <p:nvPr/>
        </p:nvSpPr>
        <p:spPr>
          <a:xfrm>
            <a:off x="6023896" y="2906223"/>
            <a:ext cx="5333193" cy="83099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  <a:buClr>
                <a:schemeClr val="tx2">
                  <a:lumMod val="50000"/>
                  <a:lumOff val="50000"/>
                </a:schemeClr>
              </a:buClr>
            </a:pPr>
            <a:r>
              <a:rPr lang="en-CA" sz="2400" dirty="0">
                <a:solidFill>
                  <a:schemeClr val="bg1"/>
                </a:solidFill>
              </a:rPr>
              <a:t>Questions, comments: </a:t>
            </a:r>
            <a:r>
              <a:rPr lang="en-CA" sz="2400" dirty="0">
                <a:solidFill>
                  <a:schemeClr val="bg1"/>
                </a:solidFill>
                <a:hlinkClick r:id="rId2"/>
              </a:rPr>
              <a:t>tisrael@ccla.org</a:t>
            </a:r>
            <a:r>
              <a:rPr lang="en-CA" sz="2400" dirty="0">
                <a:solidFill>
                  <a:schemeClr val="bg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227239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2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FF9900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2187</TotalTime>
  <Words>625</Words>
  <Application>Microsoft Office PowerPoint</Application>
  <PresentationFormat>Widescreen</PresentationFormat>
  <Paragraphs>77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Aptos</vt:lpstr>
      <vt:lpstr>Aptos Display</vt:lpstr>
      <vt:lpstr>Arial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Tamir</dc:creator>
  <cp:lastModifiedBy>Tamir</cp:lastModifiedBy>
  <cp:revision>26</cp:revision>
  <dcterms:created xsi:type="dcterms:W3CDTF">2026-10-13T20:47:52Z</dcterms:created>
  <dcterms:modified xsi:type="dcterms:W3CDTF">2026-10-19T23:11:30Z</dcterms:modified>
</cp:coreProperties>
</file>